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Instrument Sans Medium"/>
      <p:regular r:id="rId17"/>
    </p:embeddedFont>
    <p:embeddedFont>
      <p:font typeface="Instrument Sans Medium"/>
      <p:regular r:id="rId18"/>
    </p:embeddedFont>
    <p:embeddedFont>
      <p:font typeface="Instrument Sans Medium"/>
      <p:regular r:id="rId19"/>
    </p:embeddedFont>
    <p:embeddedFont>
      <p:font typeface="Instrument Sans Medium"/>
      <p:regular r:id="rId20"/>
    </p:embeddedFont>
    <p:embeddedFont>
      <p:font typeface="Open Sans"/>
      <p:regular r:id="rId21"/>
    </p:embeddedFont>
    <p:embeddedFont>
      <p:font typeface="Open Sans"/>
      <p:regular r:id="rId22"/>
    </p:embeddedFont>
    <p:embeddedFont>
      <p:font typeface="Open Sans"/>
      <p:regular r:id="rId23"/>
    </p:embeddedFont>
    <p:embeddedFont>
      <p:font typeface="Open Sans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-2.svg>
</file>

<file path=ppt/media/image-10-3.png>
</file>

<file path=ppt/media/image-10-4.svg>
</file>

<file path=ppt/media/image-10-5.png>
</file>

<file path=ppt/media/image-10-6.svg>
</file>

<file path=ppt/media/image-10-7.png>
</file>

<file path=ppt/media/image-10-8.sv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4-1.png>
</file>

<file path=ppt/media/image-4-2.png>
</file>

<file path=ppt/media/image-4-3.png>
</file>

<file path=ppt/media/image-4-4.png>
</file>

<file path=ppt/media/image-5-1.png>
</file>

<file path=ppt/media/image-5-2.svg>
</file>

<file path=ppt/media/image-5-3.png>
</file>

<file path=ppt/media/image-5-4.svg>
</file>

<file path=ppt/media/image-5-5.png>
</file>

<file path=ppt/media/image-5-6.svg>
</file>

<file path=ppt/media/image-6-1.png>
</file>

<file path=ppt/media/image-6-10.svg>
</file>

<file path=ppt/media/image-6-11.png>
</file>

<file path=ppt/media/image-6-12.svg>
</file>

<file path=ppt/media/image-6-2.svg>
</file>

<file path=ppt/media/image-6-3.png>
</file>

<file path=ppt/media/image-6-4.svg>
</file>

<file path=ppt/media/image-6-5.png>
</file>

<file path=ppt/media/image-6-6.svg>
</file>

<file path=ppt/media/image-6-7.png>
</file>

<file path=ppt/media/image-6-8.svg>
</file>

<file path=ppt/media/image-6-9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EE4BD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EE4BD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EE4BD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EE4BD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EE4BD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EE4BD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EE4BD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EE4BD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EE4BD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EE4BD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svg"/><Relationship Id="rId3" Type="http://schemas.openxmlformats.org/officeDocument/2006/relationships/image" Target="../media/image-10-3.png"/><Relationship Id="rId4" Type="http://schemas.openxmlformats.org/officeDocument/2006/relationships/image" Target="../media/image-10-4.svg"/><Relationship Id="rId5" Type="http://schemas.openxmlformats.org/officeDocument/2006/relationships/image" Target="../media/image-10-5.png"/><Relationship Id="rId6" Type="http://schemas.openxmlformats.org/officeDocument/2006/relationships/image" Target="../media/image-10-6.svg"/><Relationship Id="rId7" Type="http://schemas.openxmlformats.org/officeDocument/2006/relationships/image" Target="../media/image-10-7.png"/><Relationship Id="rId8" Type="http://schemas.openxmlformats.org/officeDocument/2006/relationships/image" Target="../media/image-10-8.svg"/><Relationship Id="rId9" Type="http://schemas.openxmlformats.org/officeDocument/2006/relationships/slideLayout" Target="../slideLayouts/slideLayout11.xml"/><Relationship Id="rId10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svg"/><Relationship Id="rId3" Type="http://schemas.openxmlformats.org/officeDocument/2006/relationships/image" Target="../media/image-5-3.png"/><Relationship Id="rId4" Type="http://schemas.openxmlformats.org/officeDocument/2006/relationships/image" Target="../media/image-5-4.svg"/><Relationship Id="rId5" Type="http://schemas.openxmlformats.org/officeDocument/2006/relationships/image" Target="../media/image-5-5.png"/><Relationship Id="rId6" Type="http://schemas.openxmlformats.org/officeDocument/2006/relationships/image" Target="../media/image-5-6.svg"/><Relationship Id="rId7" Type="http://schemas.openxmlformats.org/officeDocument/2006/relationships/slideLayout" Target="../slideLayouts/slideLayout6.xml"/><Relationship Id="rId8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svg"/><Relationship Id="rId3" Type="http://schemas.openxmlformats.org/officeDocument/2006/relationships/image" Target="../media/image-6-3.png"/><Relationship Id="rId4" Type="http://schemas.openxmlformats.org/officeDocument/2006/relationships/image" Target="../media/image-6-4.svg"/><Relationship Id="rId5" Type="http://schemas.openxmlformats.org/officeDocument/2006/relationships/image" Target="../media/image-6-5.png"/><Relationship Id="rId6" Type="http://schemas.openxmlformats.org/officeDocument/2006/relationships/image" Target="../media/image-6-6.svg"/><Relationship Id="rId7" Type="http://schemas.openxmlformats.org/officeDocument/2006/relationships/image" Target="../media/image-6-7.png"/><Relationship Id="rId8" Type="http://schemas.openxmlformats.org/officeDocument/2006/relationships/image" Target="../media/image-6-8.svg"/><Relationship Id="rId9" Type="http://schemas.openxmlformats.org/officeDocument/2006/relationships/image" Target="../media/image-6-9.png"/><Relationship Id="rId10" Type="http://schemas.openxmlformats.org/officeDocument/2006/relationships/image" Target="../media/image-6-10.svg"/><Relationship Id="rId11" Type="http://schemas.openxmlformats.org/officeDocument/2006/relationships/image" Target="../media/image-6-11.png"/><Relationship Id="rId12" Type="http://schemas.openxmlformats.org/officeDocument/2006/relationships/image" Target="../media/image-6-12.svg"/><Relationship Id="rId13" Type="http://schemas.openxmlformats.org/officeDocument/2006/relationships/slideLayout" Target="../slideLayouts/slideLayout7.xml"/><Relationship Id="rId1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44923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AgriRent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248739"/>
            <a:ext cx="75564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Agricultural Equipment Sharing &amp; Rental Platform</a:t>
            </a:r>
            <a:endParaRPr lang="en-US" sz="3550" dirty="0"/>
          </a:p>
        </p:txBody>
      </p:sp>
      <p:sp>
        <p:nvSpPr>
          <p:cNvPr id="5" name="Text 2"/>
          <p:cNvSpPr/>
          <p:nvPr/>
        </p:nvSpPr>
        <p:spPr>
          <a:xfrm>
            <a:off x="793790" y="472285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Connecting Farmers with Equipment Owners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425916"/>
            <a:ext cx="348495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Team Keyboard-Smashers</a:t>
            </a: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107400" y="539948"/>
            <a:ext cx="1239917" cy="368856"/>
          </a:xfrm>
          <a:prstGeom prst="roundRect">
            <a:avLst>
              <a:gd name="adj" fmla="val 6386"/>
            </a:avLst>
          </a:prstGeom>
          <a:solidFill>
            <a:srgbClr val="FCFCCF"/>
          </a:solidFill>
          <a:ln/>
        </p:spPr>
      </p:sp>
      <p:sp>
        <p:nvSpPr>
          <p:cNvPr id="3" name="Text 1"/>
          <p:cNvSpPr/>
          <p:nvPr/>
        </p:nvSpPr>
        <p:spPr>
          <a:xfrm>
            <a:off x="1225153" y="598765"/>
            <a:ext cx="1004411" cy="2512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CONCLUSION</a:t>
            </a:r>
            <a:endParaRPr lang="en-US" sz="1200" dirty="0"/>
          </a:p>
        </p:txBody>
      </p:sp>
      <p:sp>
        <p:nvSpPr>
          <p:cNvPr id="4" name="Text 2"/>
          <p:cNvSpPr/>
          <p:nvPr/>
        </p:nvSpPr>
        <p:spPr>
          <a:xfrm>
            <a:off x="1107400" y="987266"/>
            <a:ext cx="7122081" cy="4906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30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AgriRent: A Brighter Future for Farming</a:t>
            </a:r>
            <a:endParaRPr lang="en-US" sz="3050" dirty="0"/>
          </a:p>
        </p:txBody>
      </p:sp>
      <p:sp>
        <p:nvSpPr>
          <p:cNvPr id="5" name="Shape 3"/>
          <p:cNvSpPr/>
          <p:nvPr/>
        </p:nvSpPr>
        <p:spPr>
          <a:xfrm>
            <a:off x="1107400" y="1772245"/>
            <a:ext cx="1551861" cy="1130975"/>
          </a:xfrm>
          <a:prstGeom prst="roundRect">
            <a:avLst>
              <a:gd name="adj" fmla="val 2603"/>
            </a:avLst>
          </a:prstGeom>
          <a:solidFill>
            <a:srgbClr val="F5F547"/>
          </a:solidFill>
          <a:ln/>
        </p:spPr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745337" y="2199680"/>
            <a:ext cx="275987" cy="275987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2855476" y="1968460"/>
            <a:ext cx="2453640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Monetize Idle Assets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2855476" y="2392918"/>
            <a:ext cx="5991582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Equipment owners can generate income from unused machinery.</a:t>
            </a:r>
            <a:endParaRPr lang="en-US" sz="1500" dirty="0"/>
          </a:p>
        </p:txBody>
      </p:sp>
      <p:sp>
        <p:nvSpPr>
          <p:cNvPr id="9" name="Shape 6"/>
          <p:cNvSpPr/>
          <p:nvPr/>
        </p:nvSpPr>
        <p:spPr>
          <a:xfrm>
            <a:off x="2757368" y="2893695"/>
            <a:ext cx="10667405" cy="11430"/>
          </a:xfrm>
          <a:prstGeom prst="roundRect">
            <a:avLst>
              <a:gd name="adj" fmla="val 257603"/>
            </a:avLst>
          </a:prstGeom>
          <a:solidFill>
            <a:srgbClr val="F5F547"/>
          </a:solidFill>
          <a:ln/>
        </p:spPr>
      </p:sp>
      <p:sp>
        <p:nvSpPr>
          <p:cNvPr id="10" name="Shape 7"/>
          <p:cNvSpPr/>
          <p:nvPr/>
        </p:nvSpPr>
        <p:spPr>
          <a:xfrm>
            <a:off x="1107400" y="3001327"/>
            <a:ext cx="3103840" cy="1130975"/>
          </a:xfrm>
          <a:prstGeom prst="roundRect">
            <a:avLst>
              <a:gd name="adj" fmla="val 2603"/>
            </a:avLst>
          </a:prstGeom>
          <a:solidFill>
            <a:srgbClr val="F5F547"/>
          </a:solidFill>
          <a:ln/>
        </p:spPr>
      </p:sp>
      <p:pic>
        <p:nvPicPr>
          <p:cNvPr id="11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521268" y="3428762"/>
            <a:ext cx="275987" cy="275987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4407456" y="3197542"/>
            <a:ext cx="3330297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Enhanced Equipment Access</a:t>
            </a:r>
            <a:endParaRPr lang="en-US" sz="1900" dirty="0"/>
          </a:p>
        </p:txBody>
      </p:sp>
      <p:sp>
        <p:nvSpPr>
          <p:cNvPr id="13" name="Text 9"/>
          <p:cNvSpPr/>
          <p:nvPr/>
        </p:nvSpPr>
        <p:spPr>
          <a:xfrm>
            <a:off x="4407456" y="3622000"/>
            <a:ext cx="5296376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Democratizing access to vital farming tools for all farmers.</a:t>
            </a:r>
            <a:endParaRPr lang="en-US" sz="1500" dirty="0"/>
          </a:p>
        </p:txBody>
      </p:sp>
      <p:sp>
        <p:nvSpPr>
          <p:cNvPr id="14" name="Shape 10"/>
          <p:cNvSpPr/>
          <p:nvPr/>
        </p:nvSpPr>
        <p:spPr>
          <a:xfrm>
            <a:off x="4309348" y="4122777"/>
            <a:ext cx="9115425" cy="11430"/>
          </a:xfrm>
          <a:prstGeom prst="roundRect">
            <a:avLst>
              <a:gd name="adj" fmla="val 257603"/>
            </a:avLst>
          </a:prstGeom>
          <a:solidFill>
            <a:srgbClr val="F5F547"/>
          </a:solidFill>
          <a:ln/>
        </p:spPr>
      </p:sp>
      <p:sp>
        <p:nvSpPr>
          <p:cNvPr id="15" name="Shape 11"/>
          <p:cNvSpPr/>
          <p:nvPr/>
        </p:nvSpPr>
        <p:spPr>
          <a:xfrm>
            <a:off x="1107400" y="4230410"/>
            <a:ext cx="4655701" cy="1130975"/>
          </a:xfrm>
          <a:prstGeom prst="roundRect">
            <a:avLst>
              <a:gd name="adj" fmla="val 2603"/>
            </a:avLst>
          </a:prstGeom>
          <a:solidFill>
            <a:srgbClr val="F5F547"/>
          </a:solidFill>
          <a:ln/>
        </p:spPr>
      </p:sp>
      <p:pic>
        <p:nvPicPr>
          <p:cNvPr id="16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297198" y="4657844"/>
            <a:ext cx="275987" cy="275987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5959316" y="4426625"/>
            <a:ext cx="2625685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Transparent &amp; Scalable</a:t>
            </a:r>
            <a:endParaRPr lang="en-US" sz="1900" dirty="0"/>
          </a:p>
        </p:txBody>
      </p:sp>
      <p:sp>
        <p:nvSpPr>
          <p:cNvPr id="18" name="Text 13"/>
          <p:cNvSpPr/>
          <p:nvPr/>
        </p:nvSpPr>
        <p:spPr>
          <a:xfrm>
            <a:off x="5959316" y="4851083"/>
            <a:ext cx="4109204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 reliable platform built for growth and trust.</a:t>
            </a:r>
            <a:endParaRPr lang="en-US" sz="1500" dirty="0"/>
          </a:p>
        </p:txBody>
      </p:sp>
      <p:sp>
        <p:nvSpPr>
          <p:cNvPr id="19" name="Shape 14"/>
          <p:cNvSpPr/>
          <p:nvPr/>
        </p:nvSpPr>
        <p:spPr>
          <a:xfrm>
            <a:off x="5861209" y="5351859"/>
            <a:ext cx="7563564" cy="11430"/>
          </a:xfrm>
          <a:prstGeom prst="roundRect">
            <a:avLst>
              <a:gd name="adj" fmla="val 257603"/>
            </a:avLst>
          </a:prstGeom>
          <a:solidFill>
            <a:srgbClr val="F5F547"/>
          </a:solidFill>
          <a:ln/>
        </p:spPr>
      </p:sp>
      <p:sp>
        <p:nvSpPr>
          <p:cNvPr id="20" name="Shape 15"/>
          <p:cNvSpPr/>
          <p:nvPr/>
        </p:nvSpPr>
        <p:spPr>
          <a:xfrm>
            <a:off x="1107400" y="5459492"/>
            <a:ext cx="6207681" cy="1445062"/>
          </a:xfrm>
          <a:prstGeom prst="roundRect">
            <a:avLst>
              <a:gd name="adj" fmla="val 2038"/>
            </a:avLst>
          </a:prstGeom>
          <a:solidFill>
            <a:srgbClr val="F5F547"/>
          </a:solidFill>
          <a:ln/>
        </p:spPr>
      </p:sp>
      <p:pic>
        <p:nvPicPr>
          <p:cNvPr id="21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073247" y="6043970"/>
            <a:ext cx="275987" cy="275987"/>
          </a:xfrm>
          <a:prstGeom prst="rect">
            <a:avLst/>
          </a:prstGeom>
        </p:spPr>
      </p:pic>
      <p:sp>
        <p:nvSpPr>
          <p:cNvPr id="22" name="Text 16"/>
          <p:cNvSpPr/>
          <p:nvPr/>
        </p:nvSpPr>
        <p:spPr>
          <a:xfrm>
            <a:off x="7511296" y="5655707"/>
            <a:ext cx="3763923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Ready for Demo &amp; Future Growth</a:t>
            </a:r>
            <a:endParaRPr lang="en-US" sz="1900" dirty="0"/>
          </a:p>
        </p:txBody>
      </p:sp>
      <p:sp>
        <p:nvSpPr>
          <p:cNvPr id="23" name="Text 17"/>
          <p:cNvSpPr/>
          <p:nvPr/>
        </p:nvSpPr>
        <p:spPr>
          <a:xfrm>
            <a:off x="7511296" y="6080165"/>
            <a:ext cx="5815370" cy="6281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Poised for immediate demonstration and continuous enhancement.</a:t>
            </a:r>
            <a:endParaRPr lang="en-US" sz="1500" dirty="0"/>
          </a:p>
        </p:txBody>
      </p:sp>
      <p:sp>
        <p:nvSpPr>
          <p:cNvPr id="24" name="Text 18"/>
          <p:cNvSpPr/>
          <p:nvPr/>
        </p:nvSpPr>
        <p:spPr>
          <a:xfrm>
            <a:off x="1107400" y="7198876"/>
            <a:ext cx="3925848" cy="4906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30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Thank You!</a:t>
            </a:r>
            <a:endParaRPr lang="en-US" sz="30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486013" y="1007507"/>
            <a:ext cx="1025247" cy="260747"/>
          </a:xfrm>
          <a:prstGeom prst="roundRect">
            <a:avLst>
              <a:gd name="adj" fmla="val 6391"/>
            </a:avLst>
          </a:prstGeom>
          <a:solidFill>
            <a:srgbClr val="FCFCCF"/>
          </a:solidFill>
          <a:ln/>
        </p:spPr>
      </p:sp>
      <p:sp>
        <p:nvSpPr>
          <p:cNvPr id="4" name="Text 1"/>
          <p:cNvSpPr/>
          <p:nvPr/>
        </p:nvSpPr>
        <p:spPr>
          <a:xfrm>
            <a:off x="569238" y="1049060"/>
            <a:ext cx="858798" cy="1776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8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CHALLENGE</a:t>
            </a:r>
            <a:endParaRPr lang="en-US" sz="850" dirty="0"/>
          </a:p>
        </p:txBody>
      </p:sp>
      <p:sp>
        <p:nvSpPr>
          <p:cNvPr id="5" name="Text 2"/>
          <p:cNvSpPr/>
          <p:nvPr/>
        </p:nvSpPr>
        <p:spPr>
          <a:xfrm>
            <a:off x="486013" y="1323737"/>
            <a:ext cx="6021824" cy="3471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Revolutionizing Agricultural Equipment Access</a:t>
            </a:r>
            <a:endParaRPr lang="en-US" sz="2150" dirty="0"/>
          </a:p>
        </p:txBody>
      </p:sp>
      <p:sp>
        <p:nvSpPr>
          <p:cNvPr id="6" name="Shape 3"/>
          <p:cNvSpPr/>
          <p:nvPr/>
        </p:nvSpPr>
        <p:spPr>
          <a:xfrm>
            <a:off x="486013" y="2087404"/>
            <a:ext cx="8171974" cy="1023342"/>
          </a:xfrm>
          <a:prstGeom prst="roundRect">
            <a:avLst>
              <a:gd name="adj" fmla="val 7148"/>
            </a:avLst>
          </a:prstGeom>
          <a:solidFill>
            <a:srgbClr val="AEE4BD"/>
          </a:solidFill>
          <a:ln/>
        </p:spPr>
      </p:sp>
      <p:sp>
        <p:nvSpPr>
          <p:cNvPr id="7" name="Shape 4"/>
          <p:cNvSpPr/>
          <p:nvPr/>
        </p:nvSpPr>
        <p:spPr>
          <a:xfrm>
            <a:off x="486013" y="2072164"/>
            <a:ext cx="8171974" cy="60960"/>
          </a:xfrm>
          <a:prstGeom prst="roundRect">
            <a:avLst>
              <a:gd name="adj" fmla="val 34172"/>
            </a:avLst>
          </a:prstGeom>
          <a:solidFill>
            <a:srgbClr val="F5F547"/>
          </a:solidFill>
          <a:ln/>
        </p:spPr>
      </p:sp>
      <p:sp>
        <p:nvSpPr>
          <p:cNvPr id="8" name="Shape 5"/>
          <p:cNvSpPr/>
          <p:nvPr/>
        </p:nvSpPr>
        <p:spPr>
          <a:xfrm>
            <a:off x="4363700" y="1879163"/>
            <a:ext cx="416600" cy="416600"/>
          </a:xfrm>
          <a:prstGeom prst="roundRect">
            <a:avLst>
              <a:gd name="adj" fmla="val 219491"/>
            </a:avLst>
          </a:prstGeom>
          <a:solidFill>
            <a:srgbClr val="F5F547"/>
          </a:solidFill>
          <a:ln/>
        </p:spPr>
      </p:sp>
      <p:sp>
        <p:nvSpPr>
          <p:cNvPr id="9" name="Text 6"/>
          <p:cNvSpPr/>
          <p:nvPr/>
        </p:nvSpPr>
        <p:spPr>
          <a:xfrm>
            <a:off x="4488716" y="1983343"/>
            <a:ext cx="166568" cy="208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</a:t>
            </a:r>
            <a:endParaRPr lang="en-US" sz="1300" dirty="0"/>
          </a:p>
        </p:txBody>
      </p:sp>
      <p:sp>
        <p:nvSpPr>
          <p:cNvPr id="10" name="Text 7"/>
          <p:cNvSpPr/>
          <p:nvPr/>
        </p:nvSpPr>
        <p:spPr>
          <a:xfrm>
            <a:off x="640080" y="2434471"/>
            <a:ext cx="1807131" cy="2169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High Equipment Costs</a:t>
            </a:r>
            <a:endParaRPr lang="en-US" sz="1350" dirty="0"/>
          </a:p>
        </p:txBody>
      </p:sp>
      <p:sp>
        <p:nvSpPr>
          <p:cNvPr id="11" name="Text 8"/>
          <p:cNvSpPr/>
          <p:nvPr/>
        </p:nvSpPr>
        <p:spPr>
          <a:xfrm>
            <a:off x="640080" y="2734628"/>
            <a:ext cx="7863840" cy="2220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Small farmers face significant capital expenditure, making essential machinery inaccessible.</a:t>
            </a:r>
            <a:endParaRPr lang="en-US" sz="1050" dirty="0"/>
          </a:p>
        </p:txBody>
      </p:sp>
      <p:sp>
        <p:nvSpPr>
          <p:cNvPr id="12" name="Shape 9"/>
          <p:cNvSpPr/>
          <p:nvPr/>
        </p:nvSpPr>
        <p:spPr>
          <a:xfrm>
            <a:off x="486013" y="3457813"/>
            <a:ext cx="8171974" cy="1023342"/>
          </a:xfrm>
          <a:prstGeom prst="roundRect">
            <a:avLst>
              <a:gd name="adj" fmla="val 7148"/>
            </a:avLst>
          </a:prstGeom>
          <a:solidFill>
            <a:srgbClr val="AEE4BD"/>
          </a:solidFill>
          <a:ln/>
        </p:spPr>
      </p:sp>
      <p:sp>
        <p:nvSpPr>
          <p:cNvPr id="13" name="Shape 10"/>
          <p:cNvSpPr/>
          <p:nvPr/>
        </p:nvSpPr>
        <p:spPr>
          <a:xfrm>
            <a:off x="486013" y="3442573"/>
            <a:ext cx="8171974" cy="60960"/>
          </a:xfrm>
          <a:prstGeom prst="roundRect">
            <a:avLst>
              <a:gd name="adj" fmla="val 34172"/>
            </a:avLst>
          </a:prstGeom>
          <a:solidFill>
            <a:srgbClr val="F5F547"/>
          </a:solidFill>
          <a:ln/>
        </p:spPr>
      </p:sp>
      <p:sp>
        <p:nvSpPr>
          <p:cNvPr id="14" name="Shape 11"/>
          <p:cNvSpPr/>
          <p:nvPr/>
        </p:nvSpPr>
        <p:spPr>
          <a:xfrm>
            <a:off x="4363700" y="3249573"/>
            <a:ext cx="416600" cy="416600"/>
          </a:xfrm>
          <a:prstGeom prst="roundRect">
            <a:avLst>
              <a:gd name="adj" fmla="val 219491"/>
            </a:avLst>
          </a:prstGeom>
          <a:solidFill>
            <a:srgbClr val="F5F547"/>
          </a:solidFill>
          <a:ln/>
        </p:spPr>
      </p:sp>
      <p:sp>
        <p:nvSpPr>
          <p:cNvPr id="15" name="Text 12"/>
          <p:cNvSpPr/>
          <p:nvPr/>
        </p:nvSpPr>
        <p:spPr>
          <a:xfrm>
            <a:off x="4488716" y="3353753"/>
            <a:ext cx="166568" cy="208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</a:t>
            </a:r>
            <a:endParaRPr lang="en-US" sz="1300" dirty="0"/>
          </a:p>
        </p:txBody>
      </p:sp>
      <p:sp>
        <p:nvSpPr>
          <p:cNvPr id="16" name="Text 13"/>
          <p:cNvSpPr/>
          <p:nvPr/>
        </p:nvSpPr>
        <p:spPr>
          <a:xfrm>
            <a:off x="640080" y="3804880"/>
            <a:ext cx="1735812" cy="2169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Idle Machinery</a:t>
            </a:r>
            <a:endParaRPr lang="en-US" sz="1350" dirty="0"/>
          </a:p>
        </p:txBody>
      </p:sp>
      <p:sp>
        <p:nvSpPr>
          <p:cNvPr id="17" name="Text 14"/>
          <p:cNvSpPr/>
          <p:nvPr/>
        </p:nvSpPr>
        <p:spPr>
          <a:xfrm>
            <a:off x="640080" y="4105037"/>
            <a:ext cx="7863840" cy="2220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Existing equipment often sits unused, representing a missed opportunity for owners.</a:t>
            </a:r>
            <a:endParaRPr lang="en-US" sz="1050" dirty="0"/>
          </a:p>
        </p:txBody>
      </p:sp>
      <p:sp>
        <p:nvSpPr>
          <p:cNvPr id="18" name="Shape 15"/>
          <p:cNvSpPr/>
          <p:nvPr/>
        </p:nvSpPr>
        <p:spPr>
          <a:xfrm>
            <a:off x="486013" y="4828223"/>
            <a:ext cx="8171974" cy="1023342"/>
          </a:xfrm>
          <a:prstGeom prst="roundRect">
            <a:avLst>
              <a:gd name="adj" fmla="val 7148"/>
            </a:avLst>
          </a:prstGeom>
          <a:solidFill>
            <a:srgbClr val="AEE4BD"/>
          </a:solidFill>
          <a:ln/>
        </p:spPr>
      </p:sp>
      <p:sp>
        <p:nvSpPr>
          <p:cNvPr id="19" name="Shape 16"/>
          <p:cNvSpPr/>
          <p:nvPr/>
        </p:nvSpPr>
        <p:spPr>
          <a:xfrm>
            <a:off x="486013" y="4812983"/>
            <a:ext cx="8171974" cy="60960"/>
          </a:xfrm>
          <a:prstGeom prst="roundRect">
            <a:avLst>
              <a:gd name="adj" fmla="val 34172"/>
            </a:avLst>
          </a:prstGeom>
          <a:solidFill>
            <a:srgbClr val="F5F547"/>
          </a:solidFill>
          <a:ln/>
        </p:spPr>
      </p:sp>
      <p:sp>
        <p:nvSpPr>
          <p:cNvPr id="20" name="Shape 17"/>
          <p:cNvSpPr/>
          <p:nvPr/>
        </p:nvSpPr>
        <p:spPr>
          <a:xfrm>
            <a:off x="4363700" y="4619982"/>
            <a:ext cx="416600" cy="416600"/>
          </a:xfrm>
          <a:prstGeom prst="roundRect">
            <a:avLst>
              <a:gd name="adj" fmla="val 219491"/>
            </a:avLst>
          </a:prstGeom>
          <a:solidFill>
            <a:srgbClr val="F5F547"/>
          </a:solidFill>
          <a:ln/>
        </p:spPr>
      </p:sp>
      <p:sp>
        <p:nvSpPr>
          <p:cNvPr id="21" name="Text 18"/>
          <p:cNvSpPr/>
          <p:nvPr/>
        </p:nvSpPr>
        <p:spPr>
          <a:xfrm>
            <a:off x="4488716" y="4724162"/>
            <a:ext cx="166568" cy="208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</a:t>
            </a:r>
            <a:endParaRPr lang="en-US" sz="1300" dirty="0"/>
          </a:p>
        </p:txBody>
      </p:sp>
      <p:sp>
        <p:nvSpPr>
          <p:cNvPr id="22" name="Text 19"/>
          <p:cNvSpPr/>
          <p:nvPr/>
        </p:nvSpPr>
        <p:spPr>
          <a:xfrm>
            <a:off x="640080" y="5175290"/>
            <a:ext cx="1735812" cy="2169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Inefficient Processes</a:t>
            </a:r>
            <a:endParaRPr lang="en-US" sz="1350" dirty="0"/>
          </a:p>
        </p:txBody>
      </p:sp>
      <p:sp>
        <p:nvSpPr>
          <p:cNvPr id="23" name="Text 20"/>
          <p:cNvSpPr/>
          <p:nvPr/>
        </p:nvSpPr>
        <p:spPr>
          <a:xfrm>
            <a:off x="640080" y="5475446"/>
            <a:ext cx="7863840" cy="2220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Manual rental systems lead to delays, errors, and a lack of transparency.</a:t>
            </a:r>
            <a:endParaRPr lang="en-US" sz="1050" dirty="0"/>
          </a:p>
        </p:txBody>
      </p:sp>
      <p:sp>
        <p:nvSpPr>
          <p:cNvPr id="24" name="Shape 21"/>
          <p:cNvSpPr/>
          <p:nvPr/>
        </p:nvSpPr>
        <p:spPr>
          <a:xfrm>
            <a:off x="486013" y="6198632"/>
            <a:ext cx="8171974" cy="1023342"/>
          </a:xfrm>
          <a:prstGeom prst="roundRect">
            <a:avLst>
              <a:gd name="adj" fmla="val 7148"/>
            </a:avLst>
          </a:prstGeom>
          <a:solidFill>
            <a:srgbClr val="AEE4BD"/>
          </a:solidFill>
          <a:ln/>
        </p:spPr>
      </p:sp>
      <p:sp>
        <p:nvSpPr>
          <p:cNvPr id="25" name="Shape 22"/>
          <p:cNvSpPr/>
          <p:nvPr/>
        </p:nvSpPr>
        <p:spPr>
          <a:xfrm>
            <a:off x="486013" y="6183392"/>
            <a:ext cx="8171974" cy="60960"/>
          </a:xfrm>
          <a:prstGeom prst="roundRect">
            <a:avLst>
              <a:gd name="adj" fmla="val 34172"/>
            </a:avLst>
          </a:prstGeom>
          <a:solidFill>
            <a:srgbClr val="F5F547"/>
          </a:solidFill>
          <a:ln/>
        </p:spPr>
      </p:sp>
      <p:sp>
        <p:nvSpPr>
          <p:cNvPr id="26" name="Shape 23"/>
          <p:cNvSpPr/>
          <p:nvPr/>
        </p:nvSpPr>
        <p:spPr>
          <a:xfrm>
            <a:off x="4363700" y="5990392"/>
            <a:ext cx="416600" cy="416600"/>
          </a:xfrm>
          <a:prstGeom prst="roundRect">
            <a:avLst>
              <a:gd name="adj" fmla="val 219491"/>
            </a:avLst>
          </a:prstGeom>
          <a:solidFill>
            <a:srgbClr val="F5F547"/>
          </a:solidFill>
          <a:ln/>
        </p:spPr>
      </p:sp>
      <p:sp>
        <p:nvSpPr>
          <p:cNvPr id="27" name="Text 24"/>
          <p:cNvSpPr/>
          <p:nvPr/>
        </p:nvSpPr>
        <p:spPr>
          <a:xfrm>
            <a:off x="4488716" y="6094571"/>
            <a:ext cx="166568" cy="208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4</a:t>
            </a:r>
            <a:endParaRPr lang="en-US" sz="1300" dirty="0"/>
          </a:p>
        </p:txBody>
      </p:sp>
      <p:sp>
        <p:nvSpPr>
          <p:cNvPr id="28" name="Text 25"/>
          <p:cNvSpPr/>
          <p:nvPr/>
        </p:nvSpPr>
        <p:spPr>
          <a:xfrm>
            <a:off x="640080" y="6545699"/>
            <a:ext cx="1735812" cy="2169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Lack of Trust</a:t>
            </a:r>
            <a:endParaRPr lang="en-US" sz="1350" dirty="0"/>
          </a:p>
        </p:txBody>
      </p:sp>
      <p:sp>
        <p:nvSpPr>
          <p:cNvPr id="29" name="Text 26"/>
          <p:cNvSpPr/>
          <p:nvPr/>
        </p:nvSpPr>
        <p:spPr>
          <a:xfrm>
            <a:off x="640080" y="6845856"/>
            <a:ext cx="7863840" cy="2220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Absence of a reliable platform hinders secure and dependable transactions.</a:t>
            </a:r>
            <a:endParaRPr lang="en-US" sz="10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988100" y="550069"/>
            <a:ext cx="1411724" cy="375999"/>
          </a:xfrm>
          <a:prstGeom prst="roundRect">
            <a:avLst>
              <a:gd name="adj" fmla="val 6385"/>
            </a:avLst>
          </a:prstGeom>
          <a:solidFill>
            <a:srgbClr val="FCFCCF"/>
          </a:solidFill>
          <a:ln/>
        </p:spPr>
      </p:sp>
      <p:sp>
        <p:nvSpPr>
          <p:cNvPr id="3" name="Text 1"/>
          <p:cNvSpPr/>
          <p:nvPr/>
        </p:nvSpPr>
        <p:spPr>
          <a:xfrm>
            <a:off x="1108115" y="610076"/>
            <a:ext cx="1171694" cy="255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OUR SOLUTION</a:t>
            </a:r>
            <a:endParaRPr lang="en-US" sz="1250" dirty="0"/>
          </a:p>
        </p:txBody>
      </p:sp>
      <p:sp>
        <p:nvSpPr>
          <p:cNvPr id="4" name="Text 2"/>
          <p:cNvSpPr/>
          <p:nvPr/>
        </p:nvSpPr>
        <p:spPr>
          <a:xfrm>
            <a:off x="988100" y="1006078"/>
            <a:ext cx="7562136" cy="5001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00"/>
              </a:lnSpc>
              <a:buNone/>
            </a:pPr>
            <a:r>
              <a:rPr lang="en-US" sz="31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AgriRent: Bridging the Gap in Agriculture</a:t>
            </a:r>
            <a:endParaRPr lang="en-US" sz="3150" dirty="0"/>
          </a:p>
        </p:txBody>
      </p:sp>
      <p:sp>
        <p:nvSpPr>
          <p:cNvPr id="5" name="Text 3"/>
          <p:cNvSpPr/>
          <p:nvPr/>
        </p:nvSpPr>
        <p:spPr>
          <a:xfrm>
            <a:off x="988100" y="1986320"/>
            <a:ext cx="6740009" cy="640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Digital Platform: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Seamlessly connects farmers, equipment owners, and administrators.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988100" y="2696408"/>
            <a:ext cx="6740009" cy="640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Easy Discovery &amp; Booking: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Intuitive interface for locating and reserving equipment.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988100" y="3406497"/>
            <a:ext cx="6740009" cy="640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Map-Based Tracking: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Pinpoint nearby equipment for optimal logistics.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988100" y="4116586"/>
            <a:ext cx="6740009" cy="640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Trust &amp; Transparency: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Robust review, rating, and dispute resolution system.</a:t>
            </a:r>
            <a:endParaRPr lang="en-US" sz="1550" dirty="0"/>
          </a:p>
        </p:txBody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23885" y="2031325"/>
            <a:ext cx="5425797" cy="542579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0672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706755" y="555308"/>
            <a:ext cx="2179201" cy="379452"/>
          </a:xfrm>
          <a:prstGeom prst="roundRect">
            <a:avLst>
              <a:gd name="adj" fmla="val 6387"/>
            </a:avLst>
          </a:prstGeom>
          <a:solidFill>
            <a:srgbClr val="FCFCCF"/>
          </a:solidFill>
          <a:ln/>
        </p:spPr>
      </p:sp>
      <p:sp>
        <p:nvSpPr>
          <p:cNvPr id="4" name="Text 1"/>
          <p:cNvSpPr/>
          <p:nvPr/>
        </p:nvSpPr>
        <p:spPr>
          <a:xfrm>
            <a:off x="827842" y="615791"/>
            <a:ext cx="1937028" cy="258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SEAMLESS INTERACTIONS</a:t>
            </a:r>
            <a:endParaRPr lang="en-US" sz="1250" dirty="0"/>
          </a:p>
        </p:txBody>
      </p:sp>
      <p:sp>
        <p:nvSpPr>
          <p:cNvPr id="5" name="Text 2"/>
          <p:cNvSpPr/>
          <p:nvPr/>
        </p:nvSpPr>
        <p:spPr>
          <a:xfrm>
            <a:off x="706755" y="1015484"/>
            <a:ext cx="6540222" cy="504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50"/>
              </a:lnSpc>
              <a:buNone/>
            </a:pPr>
            <a:r>
              <a:rPr lang="en-US" sz="31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Streamlined Workflow for All Users</a:t>
            </a:r>
            <a:endParaRPr lang="en-US" sz="31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755" y="1823204"/>
            <a:ext cx="1009769" cy="195072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918454" y="2025134"/>
            <a:ext cx="2524363" cy="315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Farmer Workflow</a:t>
            </a:r>
            <a:endParaRPr lang="en-US" sz="1950" dirty="0"/>
          </a:p>
        </p:txBody>
      </p:sp>
      <p:sp>
        <p:nvSpPr>
          <p:cNvPr id="8" name="Text 4"/>
          <p:cNvSpPr/>
          <p:nvPr/>
        </p:nvSpPr>
        <p:spPr>
          <a:xfrm>
            <a:off x="1918454" y="2461736"/>
            <a:ext cx="6518791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Login &amp; Discover</a:t>
            </a:r>
            <a:endParaRPr lang="en-US" sz="1550" dirty="0"/>
          </a:p>
        </p:txBody>
      </p:sp>
      <p:sp>
        <p:nvSpPr>
          <p:cNvPr id="9" name="Text 5"/>
          <p:cNvSpPr/>
          <p:nvPr/>
        </p:nvSpPr>
        <p:spPr>
          <a:xfrm>
            <a:off x="1918454" y="2855357"/>
            <a:ext cx="6518791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Book &amp; Chat</a:t>
            </a:r>
            <a:endParaRPr lang="en-US" sz="1550" dirty="0"/>
          </a:p>
        </p:txBody>
      </p:sp>
      <p:sp>
        <p:nvSpPr>
          <p:cNvPr id="10" name="Text 6"/>
          <p:cNvSpPr/>
          <p:nvPr/>
        </p:nvSpPr>
        <p:spPr>
          <a:xfrm>
            <a:off x="1918454" y="3248978"/>
            <a:ext cx="6518791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Review Experience</a:t>
            </a:r>
            <a:endParaRPr lang="en-US" sz="155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755" y="3773924"/>
            <a:ext cx="1009769" cy="195072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1918454" y="3975854"/>
            <a:ext cx="2524363" cy="315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Owner Workflow</a:t>
            </a:r>
            <a:endParaRPr lang="en-US" sz="1950" dirty="0"/>
          </a:p>
        </p:txBody>
      </p:sp>
      <p:sp>
        <p:nvSpPr>
          <p:cNvPr id="13" name="Text 8"/>
          <p:cNvSpPr/>
          <p:nvPr/>
        </p:nvSpPr>
        <p:spPr>
          <a:xfrm>
            <a:off x="1918454" y="4412456"/>
            <a:ext cx="6518791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List Equipment</a:t>
            </a:r>
            <a:endParaRPr lang="en-US" sz="1550" dirty="0"/>
          </a:p>
        </p:txBody>
      </p:sp>
      <p:sp>
        <p:nvSpPr>
          <p:cNvPr id="14" name="Text 9"/>
          <p:cNvSpPr/>
          <p:nvPr/>
        </p:nvSpPr>
        <p:spPr>
          <a:xfrm>
            <a:off x="1918454" y="4806077"/>
            <a:ext cx="6518791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Manage Bookings</a:t>
            </a:r>
            <a:endParaRPr lang="en-US" sz="1550" dirty="0"/>
          </a:p>
        </p:txBody>
      </p:sp>
      <p:sp>
        <p:nvSpPr>
          <p:cNvPr id="15" name="Text 10"/>
          <p:cNvSpPr/>
          <p:nvPr/>
        </p:nvSpPr>
        <p:spPr>
          <a:xfrm>
            <a:off x="1918454" y="5199698"/>
            <a:ext cx="6518791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View Analytics</a:t>
            </a:r>
            <a:endParaRPr lang="en-US" sz="1550" dirty="0"/>
          </a:p>
        </p:txBody>
      </p:sp>
      <p:pic>
        <p:nvPicPr>
          <p:cNvPr id="16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755" y="5724644"/>
            <a:ext cx="1009769" cy="1950720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1918454" y="5926574"/>
            <a:ext cx="2524363" cy="315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Admin Workflow</a:t>
            </a:r>
            <a:endParaRPr lang="en-US" sz="1950" dirty="0"/>
          </a:p>
        </p:txBody>
      </p:sp>
      <p:sp>
        <p:nvSpPr>
          <p:cNvPr id="18" name="Text 12"/>
          <p:cNvSpPr/>
          <p:nvPr/>
        </p:nvSpPr>
        <p:spPr>
          <a:xfrm>
            <a:off x="1918454" y="6363176"/>
            <a:ext cx="6518791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Approve Listings</a:t>
            </a:r>
            <a:endParaRPr lang="en-US" sz="1550" dirty="0"/>
          </a:p>
        </p:txBody>
      </p:sp>
      <p:sp>
        <p:nvSpPr>
          <p:cNvPr id="19" name="Text 13"/>
          <p:cNvSpPr/>
          <p:nvPr/>
        </p:nvSpPr>
        <p:spPr>
          <a:xfrm>
            <a:off x="1918454" y="6756797"/>
            <a:ext cx="6518791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Monitor Activity</a:t>
            </a:r>
            <a:endParaRPr lang="en-US" sz="1550" dirty="0"/>
          </a:p>
        </p:txBody>
      </p:sp>
      <p:sp>
        <p:nvSpPr>
          <p:cNvPr id="20" name="Text 14"/>
          <p:cNvSpPr/>
          <p:nvPr/>
        </p:nvSpPr>
        <p:spPr>
          <a:xfrm>
            <a:off x="1918454" y="7150418"/>
            <a:ext cx="6518791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Resolve Disputes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1442323"/>
            <a:ext cx="1861066" cy="426244"/>
          </a:xfrm>
          <a:prstGeom prst="roundRect">
            <a:avLst>
              <a:gd name="adj" fmla="val 6386"/>
            </a:avLst>
          </a:prstGeom>
          <a:solidFill>
            <a:srgbClr val="FCFCCF"/>
          </a:solidFill>
          <a:ln/>
        </p:spPr>
      </p:sp>
      <p:sp>
        <p:nvSpPr>
          <p:cNvPr id="3" name="Text 1"/>
          <p:cNvSpPr/>
          <p:nvPr/>
        </p:nvSpPr>
        <p:spPr>
          <a:xfrm>
            <a:off x="929878" y="1510308"/>
            <a:ext cx="1588889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UNDER THE HOOD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1959293"/>
            <a:ext cx="534376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Robust Technology Stack</a:t>
            </a:r>
            <a:endParaRPr lang="en-US" sz="3550" dirty="0"/>
          </a:p>
        </p:txBody>
      </p:sp>
      <p:sp>
        <p:nvSpPr>
          <p:cNvPr id="5" name="Shape 3"/>
          <p:cNvSpPr/>
          <p:nvPr/>
        </p:nvSpPr>
        <p:spPr>
          <a:xfrm>
            <a:off x="793790" y="2866430"/>
            <a:ext cx="13042821" cy="3920847"/>
          </a:xfrm>
          <a:prstGeom prst="roundRect">
            <a:avLst>
              <a:gd name="adj" fmla="val 868"/>
            </a:avLst>
          </a:prstGeom>
          <a:solidFill>
            <a:srgbClr val="3E3E3E"/>
          </a:solidFill>
          <a:ln/>
        </p:spPr>
      </p:sp>
      <p:sp>
        <p:nvSpPr>
          <p:cNvPr id="6" name="Shape 4"/>
          <p:cNvSpPr/>
          <p:nvPr/>
        </p:nvSpPr>
        <p:spPr>
          <a:xfrm>
            <a:off x="793790" y="2866430"/>
            <a:ext cx="6521410" cy="1306949"/>
          </a:xfrm>
          <a:prstGeom prst="roundRect">
            <a:avLst>
              <a:gd name="adj" fmla="val 2603"/>
            </a:avLst>
          </a:prstGeom>
          <a:solidFill>
            <a:srgbClr val="FCEC99"/>
          </a:solidFill>
          <a:ln/>
        </p:spPr>
      </p:sp>
      <p:sp>
        <p:nvSpPr>
          <p:cNvPr id="7" name="Text 5"/>
          <p:cNvSpPr/>
          <p:nvPr/>
        </p:nvSpPr>
        <p:spPr>
          <a:xfrm>
            <a:off x="1020604" y="30932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Frontend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020604" y="3583662"/>
            <a:ext cx="57276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React.js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315200" y="2866430"/>
            <a:ext cx="6521410" cy="1306949"/>
          </a:xfrm>
          <a:prstGeom prst="rect">
            <a:avLst/>
          </a:prstGeom>
          <a:solidFill>
            <a:srgbClr val="FCEC99"/>
          </a:solidFill>
          <a:ln/>
        </p:spPr>
      </p:sp>
      <p:sp>
        <p:nvSpPr>
          <p:cNvPr id="10" name="Shape 8"/>
          <p:cNvSpPr/>
          <p:nvPr/>
        </p:nvSpPr>
        <p:spPr>
          <a:xfrm>
            <a:off x="7315200" y="2866430"/>
            <a:ext cx="30480" cy="1306949"/>
          </a:xfrm>
          <a:prstGeom prst="roundRect">
            <a:avLst>
              <a:gd name="adj" fmla="val 111628"/>
            </a:avLst>
          </a:prstGeom>
          <a:solidFill>
            <a:srgbClr val="E2D27F"/>
          </a:solidFill>
          <a:ln/>
        </p:spPr>
      </p:sp>
      <p:sp>
        <p:nvSpPr>
          <p:cNvPr id="11" name="Text 9"/>
          <p:cNvSpPr/>
          <p:nvPr/>
        </p:nvSpPr>
        <p:spPr>
          <a:xfrm>
            <a:off x="7882176" y="30932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Backend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7882176" y="3583662"/>
            <a:ext cx="57276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Node.js, Express.js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7031712" y="3236357"/>
            <a:ext cx="566976" cy="566976"/>
          </a:xfrm>
          <a:prstGeom prst="roundRect">
            <a:avLst>
              <a:gd name="adj" fmla="val 6001"/>
            </a:avLst>
          </a:prstGeom>
          <a:solidFill>
            <a:srgbClr val="AEE4BD"/>
          </a:solidFill>
          <a:ln w="30480">
            <a:solidFill>
              <a:srgbClr val="E2D27F"/>
            </a:solidFill>
            <a:prstDash val="solid"/>
          </a:ln>
        </p:spPr>
      </p:sp>
      <p:pic>
        <p:nvPicPr>
          <p:cNvPr id="14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7173397" y="3378041"/>
            <a:ext cx="283488" cy="283488"/>
          </a:xfrm>
          <a:prstGeom prst="rect">
            <a:avLst/>
          </a:prstGeom>
        </p:spPr>
      </p:pic>
      <p:sp>
        <p:nvSpPr>
          <p:cNvPr id="15" name="Shape 12"/>
          <p:cNvSpPr/>
          <p:nvPr/>
        </p:nvSpPr>
        <p:spPr>
          <a:xfrm>
            <a:off x="793790" y="4173379"/>
            <a:ext cx="6521410" cy="1306949"/>
          </a:xfrm>
          <a:prstGeom prst="rect">
            <a:avLst/>
          </a:prstGeom>
          <a:solidFill>
            <a:srgbClr val="FCEC99"/>
          </a:solidFill>
          <a:ln/>
        </p:spPr>
      </p:sp>
      <p:sp>
        <p:nvSpPr>
          <p:cNvPr id="16" name="Shape 13"/>
          <p:cNvSpPr/>
          <p:nvPr/>
        </p:nvSpPr>
        <p:spPr>
          <a:xfrm>
            <a:off x="793790" y="4173379"/>
            <a:ext cx="6521410" cy="30480"/>
          </a:xfrm>
          <a:prstGeom prst="roundRect">
            <a:avLst>
              <a:gd name="adj" fmla="val 111628"/>
            </a:avLst>
          </a:prstGeom>
          <a:solidFill>
            <a:srgbClr val="E2D27F"/>
          </a:solidFill>
          <a:ln/>
        </p:spPr>
      </p:sp>
      <p:sp>
        <p:nvSpPr>
          <p:cNvPr id="17" name="Text 14"/>
          <p:cNvSpPr/>
          <p:nvPr/>
        </p:nvSpPr>
        <p:spPr>
          <a:xfrm>
            <a:off x="1020604" y="44001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Database</a:t>
            </a:r>
            <a:endParaRPr lang="en-US" sz="2200" dirty="0"/>
          </a:p>
        </p:txBody>
      </p:sp>
      <p:sp>
        <p:nvSpPr>
          <p:cNvPr id="18" name="Text 15"/>
          <p:cNvSpPr/>
          <p:nvPr/>
        </p:nvSpPr>
        <p:spPr>
          <a:xfrm>
            <a:off x="1020604" y="4890611"/>
            <a:ext cx="57276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MongoDB</a:t>
            </a:r>
            <a:endParaRPr lang="en-US" sz="1750" dirty="0"/>
          </a:p>
        </p:txBody>
      </p:sp>
      <p:sp>
        <p:nvSpPr>
          <p:cNvPr id="19" name="Shape 16"/>
          <p:cNvSpPr/>
          <p:nvPr/>
        </p:nvSpPr>
        <p:spPr>
          <a:xfrm>
            <a:off x="7315200" y="4173379"/>
            <a:ext cx="6521410" cy="1306949"/>
          </a:xfrm>
          <a:prstGeom prst="rect">
            <a:avLst/>
          </a:prstGeom>
          <a:solidFill>
            <a:srgbClr val="FCEC99"/>
          </a:solidFill>
          <a:ln/>
        </p:spPr>
      </p:sp>
      <p:sp>
        <p:nvSpPr>
          <p:cNvPr id="20" name="Shape 17"/>
          <p:cNvSpPr/>
          <p:nvPr/>
        </p:nvSpPr>
        <p:spPr>
          <a:xfrm>
            <a:off x="7315200" y="4173379"/>
            <a:ext cx="30480" cy="1306949"/>
          </a:xfrm>
          <a:prstGeom prst="roundRect">
            <a:avLst>
              <a:gd name="adj" fmla="val 111628"/>
            </a:avLst>
          </a:prstGeom>
          <a:solidFill>
            <a:srgbClr val="E2D27F"/>
          </a:solidFill>
          <a:ln/>
        </p:spPr>
      </p:sp>
      <p:sp>
        <p:nvSpPr>
          <p:cNvPr id="21" name="Shape 18"/>
          <p:cNvSpPr/>
          <p:nvPr/>
        </p:nvSpPr>
        <p:spPr>
          <a:xfrm>
            <a:off x="7315200" y="4173379"/>
            <a:ext cx="6521410" cy="30480"/>
          </a:xfrm>
          <a:prstGeom prst="roundRect">
            <a:avLst>
              <a:gd name="adj" fmla="val 111628"/>
            </a:avLst>
          </a:prstGeom>
          <a:solidFill>
            <a:srgbClr val="E2D27F"/>
          </a:solidFill>
          <a:ln/>
        </p:spPr>
      </p:sp>
      <p:sp>
        <p:nvSpPr>
          <p:cNvPr id="22" name="Text 19"/>
          <p:cNvSpPr/>
          <p:nvPr/>
        </p:nvSpPr>
        <p:spPr>
          <a:xfrm>
            <a:off x="7882176" y="44001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Real-time</a:t>
            </a:r>
            <a:endParaRPr lang="en-US" sz="2200" dirty="0"/>
          </a:p>
        </p:txBody>
      </p:sp>
      <p:sp>
        <p:nvSpPr>
          <p:cNvPr id="23" name="Text 20"/>
          <p:cNvSpPr/>
          <p:nvPr/>
        </p:nvSpPr>
        <p:spPr>
          <a:xfrm>
            <a:off x="7882176" y="4890611"/>
            <a:ext cx="57276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WebSockets</a:t>
            </a:r>
            <a:endParaRPr lang="en-US" sz="1750" dirty="0"/>
          </a:p>
        </p:txBody>
      </p:sp>
      <p:sp>
        <p:nvSpPr>
          <p:cNvPr id="24" name="Shape 21"/>
          <p:cNvSpPr/>
          <p:nvPr/>
        </p:nvSpPr>
        <p:spPr>
          <a:xfrm>
            <a:off x="7031712" y="4543306"/>
            <a:ext cx="566976" cy="566976"/>
          </a:xfrm>
          <a:prstGeom prst="roundRect">
            <a:avLst>
              <a:gd name="adj" fmla="val 6001"/>
            </a:avLst>
          </a:prstGeom>
          <a:solidFill>
            <a:srgbClr val="AEE4BD"/>
          </a:solidFill>
          <a:ln w="30480">
            <a:solidFill>
              <a:srgbClr val="E2D27F"/>
            </a:solidFill>
            <a:prstDash val="solid"/>
          </a:ln>
        </p:spPr>
      </p:sp>
      <p:pic>
        <p:nvPicPr>
          <p:cNvPr id="25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173397" y="4684990"/>
            <a:ext cx="283488" cy="283488"/>
          </a:xfrm>
          <a:prstGeom prst="rect">
            <a:avLst/>
          </a:prstGeom>
        </p:spPr>
      </p:pic>
      <p:sp>
        <p:nvSpPr>
          <p:cNvPr id="26" name="Shape 22"/>
          <p:cNvSpPr/>
          <p:nvPr/>
        </p:nvSpPr>
        <p:spPr>
          <a:xfrm>
            <a:off x="793790" y="5480328"/>
            <a:ext cx="6521410" cy="1306949"/>
          </a:xfrm>
          <a:prstGeom prst="rect">
            <a:avLst/>
          </a:prstGeom>
          <a:solidFill>
            <a:srgbClr val="FCEC99"/>
          </a:solidFill>
          <a:ln/>
        </p:spPr>
      </p:sp>
      <p:sp>
        <p:nvSpPr>
          <p:cNvPr id="27" name="Shape 23"/>
          <p:cNvSpPr/>
          <p:nvPr/>
        </p:nvSpPr>
        <p:spPr>
          <a:xfrm>
            <a:off x="793790" y="5480328"/>
            <a:ext cx="6521410" cy="30480"/>
          </a:xfrm>
          <a:prstGeom prst="roundRect">
            <a:avLst>
              <a:gd name="adj" fmla="val 111628"/>
            </a:avLst>
          </a:prstGeom>
          <a:solidFill>
            <a:srgbClr val="E2D27F"/>
          </a:solidFill>
          <a:ln/>
        </p:spPr>
      </p:sp>
      <p:sp>
        <p:nvSpPr>
          <p:cNvPr id="28" name="Text 24"/>
          <p:cNvSpPr/>
          <p:nvPr/>
        </p:nvSpPr>
        <p:spPr>
          <a:xfrm>
            <a:off x="1020604" y="57071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AI/ML</a:t>
            </a:r>
            <a:endParaRPr lang="en-US" sz="2200" dirty="0"/>
          </a:p>
        </p:txBody>
      </p:sp>
      <p:sp>
        <p:nvSpPr>
          <p:cNvPr id="29" name="Text 25"/>
          <p:cNvSpPr/>
          <p:nvPr/>
        </p:nvSpPr>
        <p:spPr>
          <a:xfrm>
            <a:off x="1020604" y="6197560"/>
            <a:ext cx="57276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Flask Services</a:t>
            </a:r>
            <a:endParaRPr lang="en-US" sz="1750" dirty="0"/>
          </a:p>
        </p:txBody>
      </p:sp>
      <p:sp>
        <p:nvSpPr>
          <p:cNvPr id="30" name="Shape 26"/>
          <p:cNvSpPr/>
          <p:nvPr/>
        </p:nvSpPr>
        <p:spPr>
          <a:xfrm>
            <a:off x="7315200" y="5480328"/>
            <a:ext cx="6521410" cy="1306949"/>
          </a:xfrm>
          <a:prstGeom prst="rect">
            <a:avLst/>
          </a:prstGeom>
          <a:solidFill>
            <a:srgbClr val="FCEC99"/>
          </a:solidFill>
          <a:ln/>
        </p:spPr>
      </p:sp>
      <p:sp>
        <p:nvSpPr>
          <p:cNvPr id="31" name="Shape 27"/>
          <p:cNvSpPr/>
          <p:nvPr/>
        </p:nvSpPr>
        <p:spPr>
          <a:xfrm>
            <a:off x="7315200" y="5480328"/>
            <a:ext cx="30480" cy="1306949"/>
          </a:xfrm>
          <a:prstGeom prst="roundRect">
            <a:avLst>
              <a:gd name="adj" fmla="val 111628"/>
            </a:avLst>
          </a:prstGeom>
          <a:solidFill>
            <a:srgbClr val="E2D27F"/>
          </a:solidFill>
          <a:ln/>
        </p:spPr>
      </p:sp>
      <p:sp>
        <p:nvSpPr>
          <p:cNvPr id="32" name="Shape 28"/>
          <p:cNvSpPr/>
          <p:nvPr/>
        </p:nvSpPr>
        <p:spPr>
          <a:xfrm>
            <a:off x="7315200" y="5480328"/>
            <a:ext cx="6521410" cy="30480"/>
          </a:xfrm>
          <a:prstGeom prst="roundRect">
            <a:avLst>
              <a:gd name="adj" fmla="val 111628"/>
            </a:avLst>
          </a:prstGeom>
          <a:solidFill>
            <a:srgbClr val="E2D27F"/>
          </a:solidFill>
          <a:ln/>
        </p:spPr>
      </p:sp>
      <p:sp>
        <p:nvSpPr>
          <p:cNvPr id="33" name="Text 29"/>
          <p:cNvSpPr/>
          <p:nvPr/>
        </p:nvSpPr>
        <p:spPr>
          <a:xfrm>
            <a:off x="7882176" y="57071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RAG</a:t>
            </a:r>
            <a:endParaRPr lang="en-US" sz="2200" dirty="0"/>
          </a:p>
        </p:txBody>
      </p:sp>
      <p:sp>
        <p:nvSpPr>
          <p:cNvPr id="34" name="Text 30"/>
          <p:cNvSpPr/>
          <p:nvPr/>
        </p:nvSpPr>
        <p:spPr>
          <a:xfrm>
            <a:off x="7882176" y="6197560"/>
            <a:ext cx="57276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LLM with Pinecone Vector Embeddings</a:t>
            </a:r>
            <a:endParaRPr lang="en-US" sz="1750" dirty="0"/>
          </a:p>
        </p:txBody>
      </p:sp>
      <p:sp>
        <p:nvSpPr>
          <p:cNvPr id="35" name="Shape 31"/>
          <p:cNvSpPr/>
          <p:nvPr/>
        </p:nvSpPr>
        <p:spPr>
          <a:xfrm>
            <a:off x="7031712" y="5850255"/>
            <a:ext cx="566976" cy="566976"/>
          </a:xfrm>
          <a:prstGeom prst="roundRect">
            <a:avLst>
              <a:gd name="adj" fmla="val 6001"/>
            </a:avLst>
          </a:prstGeom>
          <a:solidFill>
            <a:srgbClr val="AEE4BD"/>
          </a:solidFill>
          <a:ln w="30480">
            <a:solidFill>
              <a:srgbClr val="E2D27F"/>
            </a:solidFill>
            <a:prstDash val="solid"/>
          </a:ln>
        </p:spPr>
      </p:sp>
      <p:pic>
        <p:nvPicPr>
          <p:cNvPr id="36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173397" y="5991939"/>
            <a:ext cx="283488" cy="28348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047155" y="863084"/>
            <a:ext cx="1528286" cy="372547"/>
          </a:xfrm>
          <a:prstGeom prst="roundRect">
            <a:avLst>
              <a:gd name="adj" fmla="val 6384"/>
            </a:avLst>
          </a:prstGeom>
          <a:solidFill>
            <a:srgbClr val="FCFCCF"/>
          </a:solidFill>
          <a:ln/>
        </p:spPr>
      </p:sp>
      <p:sp>
        <p:nvSpPr>
          <p:cNvPr id="3" name="Text 1"/>
          <p:cNvSpPr/>
          <p:nvPr/>
        </p:nvSpPr>
        <p:spPr>
          <a:xfrm>
            <a:off x="1165979" y="922496"/>
            <a:ext cx="1290638" cy="2537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KEY CAPABILITIES</a:t>
            </a:r>
            <a:endParaRPr lang="en-US" sz="1200" dirty="0"/>
          </a:p>
        </p:txBody>
      </p:sp>
      <p:sp>
        <p:nvSpPr>
          <p:cNvPr id="4" name="Text 2"/>
          <p:cNvSpPr/>
          <p:nvPr/>
        </p:nvSpPr>
        <p:spPr>
          <a:xfrm>
            <a:off x="1047155" y="1314807"/>
            <a:ext cx="7582733" cy="495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00"/>
              </a:lnSpc>
              <a:buNone/>
            </a:pPr>
            <a:r>
              <a:rPr lang="en-US" sz="310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Empowering the Agricultural Community</a:t>
            </a:r>
            <a:endParaRPr lang="en-US" sz="310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047155" y="2107406"/>
            <a:ext cx="495419" cy="495419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47155" y="2850475"/>
            <a:ext cx="2753201" cy="309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Role-Based Dashboards</a:t>
            </a:r>
            <a:endParaRPr lang="en-US" sz="1950" dirty="0"/>
          </a:p>
        </p:txBody>
      </p:sp>
      <p:sp>
        <p:nvSpPr>
          <p:cNvPr id="7" name="Text 4"/>
          <p:cNvSpPr/>
          <p:nvPr/>
        </p:nvSpPr>
        <p:spPr>
          <a:xfrm>
            <a:off x="1047155" y="3278981"/>
            <a:ext cx="6144220" cy="317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Tailored interfaces for farmers, owners, and administrators.</a:t>
            </a:r>
            <a:endParaRPr lang="en-US" sz="15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439025" y="2107406"/>
            <a:ext cx="495419" cy="49541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7439025" y="2850475"/>
            <a:ext cx="2869049" cy="309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Equipment Management</a:t>
            </a:r>
            <a:endParaRPr lang="en-US" sz="1950" dirty="0"/>
          </a:p>
        </p:txBody>
      </p:sp>
      <p:sp>
        <p:nvSpPr>
          <p:cNvPr id="10" name="Text 6"/>
          <p:cNvSpPr/>
          <p:nvPr/>
        </p:nvSpPr>
        <p:spPr>
          <a:xfrm>
            <a:off x="7439025" y="3278981"/>
            <a:ext cx="6144220" cy="317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Easy listing, searching, and booking of diverse machinery.</a:t>
            </a:r>
            <a:endParaRPr lang="en-US" sz="155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47155" y="3992523"/>
            <a:ext cx="495419" cy="495419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1047155" y="4735592"/>
            <a:ext cx="3001804" cy="309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Location-Based Discovery</a:t>
            </a:r>
            <a:endParaRPr lang="en-US" sz="1950" dirty="0"/>
          </a:p>
        </p:txBody>
      </p:sp>
      <p:sp>
        <p:nvSpPr>
          <p:cNvPr id="13" name="Text 8"/>
          <p:cNvSpPr/>
          <p:nvPr/>
        </p:nvSpPr>
        <p:spPr>
          <a:xfrm>
            <a:off x="1047155" y="5164098"/>
            <a:ext cx="6144220" cy="317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Interactive map view for finding nearby available equipment.</a:t>
            </a:r>
            <a:endParaRPr lang="en-US" sz="1550" dirty="0"/>
          </a:p>
        </p:txBody>
      </p:sp>
      <p:pic>
        <p:nvPicPr>
          <p:cNvPr id="14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439025" y="3992523"/>
            <a:ext cx="495419" cy="495419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7439025" y="4735592"/>
            <a:ext cx="3044428" cy="309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Real-time Communication</a:t>
            </a:r>
            <a:endParaRPr lang="en-US" sz="1950" dirty="0"/>
          </a:p>
        </p:txBody>
      </p:sp>
      <p:sp>
        <p:nvSpPr>
          <p:cNvPr id="16" name="Text 10"/>
          <p:cNvSpPr/>
          <p:nvPr/>
        </p:nvSpPr>
        <p:spPr>
          <a:xfrm>
            <a:off x="7439025" y="5164098"/>
            <a:ext cx="6144220" cy="317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Integrated chat for seamless interactions between users.</a:t>
            </a:r>
            <a:endParaRPr lang="en-US" sz="1550" dirty="0"/>
          </a:p>
        </p:txBody>
      </p:sp>
      <p:pic>
        <p:nvPicPr>
          <p:cNvPr id="17" name="Image 4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47155" y="5877639"/>
            <a:ext cx="495419" cy="495419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1047155" y="6620708"/>
            <a:ext cx="3332440" cy="309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Ratings &amp; Dispute Resolution</a:t>
            </a:r>
            <a:endParaRPr lang="en-US" sz="1950" dirty="0"/>
          </a:p>
        </p:txBody>
      </p:sp>
      <p:sp>
        <p:nvSpPr>
          <p:cNvPr id="19" name="Text 12"/>
          <p:cNvSpPr/>
          <p:nvPr/>
        </p:nvSpPr>
        <p:spPr>
          <a:xfrm>
            <a:off x="1047155" y="7049214"/>
            <a:ext cx="6144220" cy="317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Building a trusted community through feedback and mediation.</a:t>
            </a:r>
            <a:endParaRPr lang="en-US" sz="1550" dirty="0"/>
          </a:p>
        </p:txBody>
      </p:sp>
      <p:pic>
        <p:nvPicPr>
          <p:cNvPr id="20" name="Image 5" descr="preencoded.png">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439025" y="5877639"/>
            <a:ext cx="495419" cy="495419"/>
          </a:xfrm>
          <a:prstGeom prst="rect">
            <a:avLst/>
          </a:prstGeom>
        </p:spPr>
      </p:pic>
      <p:sp>
        <p:nvSpPr>
          <p:cNvPr id="21" name="Text 13"/>
          <p:cNvSpPr/>
          <p:nvPr/>
        </p:nvSpPr>
        <p:spPr>
          <a:xfrm>
            <a:off x="7439025" y="6620708"/>
            <a:ext cx="2477453" cy="309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Multilingual Support</a:t>
            </a:r>
            <a:endParaRPr lang="en-US" sz="1950" dirty="0"/>
          </a:p>
        </p:txBody>
      </p:sp>
      <p:sp>
        <p:nvSpPr>
          <p:cNvPr id="22" name="Text 14"/>
          <p:cNvSpPr/>
          <p:nvPr/>
        </p:nvSpPr>
        <p:spPr>
          <a:xfrm>
            <a:off x="7439025" y="7049214"/>
            <a:ext cx="6144220" cy="317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Accommodating a diverse user base for broader accessibility.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458873" y="510064"/>
            <a:ext cx="1646039" cy="347901"/>
          </a:xfrm>
          <a:prstGeom prst="roundRect">
            <a:avLst>
              <a:gd name="adj" fmla="val 6387"/>
            </a:avLst>
          </a:prstGeom>
          <a:solidFill>
            <a:srgbClr val="FCFCCF"/>
          </a:solidFill>
          <a:ln/>
        </p:spPr>
      </p:sp>
      <p:sp>
        <p:nvSpPr>
          <p:cNvPr id="3" name="Text 1"/>
          <p:cNvSpPr/>
          <p:nvPr/>
        </p:nvSpPr>
        <p:spPr>
          <a:xfrm>
            <a:off x="1569958" y="565547"/>
            <a:ext cx="1423868" cy="2369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INNOVATION FOCUS</a:t>
            </a:r>
            <a:endParaRPr lang="en-US" sz="1150" dirty="0"/>
          </a:p>
        </p:txBody>
      </p:sp>
      <p:sp>
        <p:nvSpPr>
          <p:cNvPr id="4" name="Text 2"/>
          <p:cNvSpPr/>
          <p:nvPr/>
        </p:nvSpPr>
        <p:spPr>
          <a:xfrm>
            <a:off x="1458873" y="932021"/>
            <a:ext cx="6559272" cy="462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290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AI &amp; Machine Learning Enhancements</a:t>
            </a:r>
            <a:endParaRPr lang="en-US" sz="290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58873" y="1880830"/>
            <a:ext cx="5630347" cy="563034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548563" y="1839158"/>
            <a:ext cx="5630347" cy="5924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50" b="1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RAG-Based Agriculture Chatbot: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Instant, context-aware support for farming queries.</a:t>
            </a:r>
            <a:endParaRPr lang="en-US" sz="1450" dirty="0"/>
          </a:p>
        </p:txBody>
      </p:sp>
      <p:sp>
        <p:nvSpPr>
          <p:cNvPr id="7" name="Text 4"/>
          <p:cNvSpPr/>
          <p:nvPr/>
        </p:nvSpPr>
        <p:spPr>
          <a:xfrm>
            <a:off x="7548563" y="2496383"/>
            <a:ext cx="5630347" cy="5924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50" b="1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Intelligent Equipment Recommendations: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Personalized suggestions based on land, crop, and farming stage.</a:t>
            </a:r>
            <a:endParaRPr lang="en-US" sz="1450" dirty="0"/>
          </a:p>
        </p:txBody>
      </p:sp>
      <p:sp>
        <p:nvSpPr>
          <p:cNvPr id="8" name="Text 5"/>
          <p:cNvSpPr/>
          <p:nvPr/>
        </p:nvSpPr>
        <p:spPr>
          <a:xfrm>
            <a:off x="7548563" y="3153608"/>
            <a:ext cx="5630347" cy="296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50" b="1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ML Insights:</a:t>
            </a:r>
            <a:endParaRPr lang="en-US" sz="1450" dirty="0"/>
          </a:p>
        </p:txBody>
      </p:sp>
      <p:sp>
        <p:nvSpPr>
          <p:cNvPr id="9" name="Text 6"/>
          <p:cNvSpPr/>
          <p:nvPr/>
        </p:nvSpPr>
        <p:spPr>
          <a:xfrm>
            <a:off x="7548563" y="3514606"/>
            <a:ext cx="5630347" cy="296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Dynamic pricing suggestions for optimal rates.</a:t>
            </a:r>
            <a:endParaRPr lang="en-US" sz="1450" dirty="0"/>
          </a:p>
        </p:txBody>
      </p:sp>
      <p:sp>
        <p:nvSpPr>
          <p:cNvPr id="10" name="Text 7"/>
          <p:cNvSpPr/>
          <p:nvPr/>
        </p:nvSpPr>
        <p:spPr>
          <a:xfrm>
            <a:off x="7548563" y="3875603"/>
            <a:ext cx="5630347" cy="296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Demand forecasting to anticipate equipment needs.</a:t>
            </a:r>
            <a:endParaRPr lang="en-US" sz="14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988100" y="550069"/>
            <a:ext cx="2134553" cy="375999"/>
          </a:xfrm>
          <a:prstGeom prst="roundRect">
            <a:avLst>
              <a:gd name="adj" fmla="val 6385"/>
            </a:avLst>
          </a:prstGeom>
          <a:solidFill>
            <a:srgbClr val="FCFCCF"/>
          </a:solidFill>
          <a:ln/>
        </p:spPr>
      </p:sp>
      <p:sp>
        <p:nvSpPr>
          <p:cNvPr id="3" name="Text 1"/>
          <p:cNvSpPr/>
          <p:nvPr/>
        </p:nvSpPr>
        <p:spPr>
          <a:xfrm>
            <a:off x="1108115" y="610076"/>
            <a:ext cx="1894523" cy="255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PERFORMANCE INSIGHTS</a:t>
            </a:r>
            <a:endParaRPr lang="en-US" sz="1250" dirty="0"/>
          </a:p>
        </p:txBody>
      </p:sp>
      <p:sp>
        <p:nvSpPr>
          <p:cNvPr id="4" name="Text 2"/>
          <p:cNvSpPr/>
          <p:nvPr/>
        </p:nvSpPr>
        <p:spPr>
          <a:xfrm>
            <a:off x="988100" y="1006078"/>
            <a:ext cx="8338304" cy="5001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00"/>
              </a:lnSpc>
              <a:buNone/>
            </a:pPr>
            <a:r>
              <a:rPr lang="en-US" sz="31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Analytics &amp; Reporting for Informed Decisions</a:t>
            </a:r>
            <a:endParaRPr lang="en-US" sz="31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8100" y="2031325"/>
            <a:ext cx="5425797" cy="542579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6909673" y="1986320"/>
            <a:ext cx="6740009" cy="640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Real Data-Driven Analytics: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Actionable insights from platform activities.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6909673" y="2696408"/>
            <a:ext cx="6740009" cy="640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Key Performance Indicators: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Monitoring reviews, ratings, and equipment pricing trends.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6909673" y="3406497"/>
            <a:ext cx="6740009" cy="640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Downloadable PDF Reports: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Convenient for record-keeping and strategic planning.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6909673" y="4116586"/>
            <a:ext cx="6740009" cy="640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Admin &amp; Owner Dashboards: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Customized views for comprehensive oversight and management.</a:t>
            </a:r>
            <a:endParaRPr lang="en-US" sz="15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455301" y="509468"/>
            <a:ext cx="1447443" cy="348139"/>
          </a:xfrm>
          <a:prstGeom prst="roundRect">
            <a:avLst>
              <a:gd name="adj" fmla="val 6387"/>
            </a:avLst>
          </a:prstGeom>
          <a:solidFill>
            <a:srgbClr val="FCFCCF"/>
          </a:solidFill>
          <a:ln/>
        </p:spPr>
      </p:sp>
      <p:sp>
        <p:nvSpPr>
          <p:cNvPr id="3" name="Text 1"/>
          <p:cNvSpPr/>
          <p:nvPr/>
        </p:nvSpPr>
        <p:spPr>
          <a:xfrm>
            <a:off x="1566386" y="564952"/>
            <a:ext cx="1225272" cy="2371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CURRENT STATUS</a:t>
            </a:r>
            <a:endParaRPr lang="en-US" sz="1150" dirty="0"/>
          </a:p>
        </p:txBody>
      </p:sp>
      <p:sp>
        <p:nvSpPr>
          <p:cNvPr id="4" name="Text 2"/>
          <p:cNvSpPr/>
          <p:nvPr/>
        </p:nvSpPr>
        <p:spPr>
          <a:xfrm>
            <a:off x="1455301" y="931664"/>
            <a:ext cx="3820835" cy="4632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290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Scope and Limitations</a:t>
            </a:r>
            <a:endParaRPr lang="en-US" sz="2900" dirty="0"/>
          </a:p>
        </p:txBody>
      </p:sp>
      <p:sp>
        <p:nvSpPr>
          <p:cNvPr id="5" name="Text 3"/>
          <p:cNvSpPr/>
          <p:nvPr/>
        </p:nvSpPr>
        <p:spPr>
          <a:xfrm>
            <a:off x="1455301" y="1839516"/>
            <a:ext cx="5633918" cy="3705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b="1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Scope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1455301" y="2376726"/>
            <a:ext cx="5633918" cy="5926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Enables location-based agricultural equipment rental for farmers and owners</a:t>
            </a:r>
            <a:endParaRPr lang="en-US" sz="1450" dirty="0"/>
          </a:p>
        </p:txBody>
      </p:sp>
      <p:sp>
        <p:nvSpPr>
          <p:cNvPr id="7" name="Text 5"/>
          <p:cNvSpPr/>
          <p:nvPr/>
        </p:nvSpPr>
        <p:spPr>
          <a:xfrm>
            <a:off x="1455301" y="3034189"/>
            <a:ext cx="5633918" cy="5926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Provides real-time communication, reviews, disputes, and analytics</a:t>
            </a:r>
            <a:endParaRPr lang="en-US" sz="1450" dirty="0"/>
          </a:p>
        </p:txBody>
      </p:sp>
      <p:sp>
        <p:nvSpPr>
          <p:cNvPr id="8" name="Text 6"/>
          <p:cNvSpPr/>
          <p:nvPr/>
        </p:nvSpPr>
        <p:spPr>
          <a:xfrm>
            <a:off x="1455301" y="3691652"/>
            <a:ext cx="5633918" cy="5926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Integrates fully implemented AI/ML features and multilingual support</a:t>
            </a:r>
            <a:endParaRPr lang="en-US" sz="1450" dirty="0"/>
          </a:p>
        </p:txBody>
      </p:sp>
      <p:sp>
        <p:nvSpPr>
          <p:cNvPr id="9" name="Text 7"/>
          <p:cNvSpPr/>
          <p:nvPr/>
        </p:nvSpPr>
        <p:spPr>
          <a:xfrm>
            <a:off x="1455301" y="4451033"/>
            <a:ext cx="5633918" cy="3705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b="1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Limitations</a:t>
            </a:r>
            <a:endParaRPr lang="en-US" sz="1800" dirty="0"/>
          </a:p>
        </p:txBody>
      </p:sp>
      <p:sp>
        <p:nvSpPr>
          <p:cNvPr id="10" name="Text 8"/>
          <p:cNvSpPr/>
          <p:nvPr/>
        </p:nvSpPr>
        <p:spPr>
          <a:xfrm>
            <a:off x="1455301" y="4988243"/>
            <a:ext cx="5633918" cy="296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Payment processing is not included in the current version</a:t>
            </a:r>
            <a:endParaRPr lang="en-US" sz="1450" dirty="0"/>
          </a:p>
        </p:txBody>
      </p:sp>
      <p:sp>
        <p:nvSpPr>
          <p:cNvPr id="11" name="Text 9"/>
          <p:cNvSpPr/>
          <p:nvPr/>
        </p:nvSpPr>
        <p:spPr>
          <a:xfrm>
            <a:off x="1455301" y="5349359"/>
            <a:ext cx="5633918" cy="296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Equipment image/media handling is not part of the scope</a:t>
            </a:r>
            <a:endParaRPr lang="en-US" sz="1450" dirty="0"/>
          </a:p>
        </p:txBody>
      </p:sp>
      <p:sp>
        <p:nvSpPr>
          <p:cNvPr id="12" name="Text 10"/>
          <p:cNvSpPr/>
          <p:nvPr/>
        </p:nvSpPr>
        <p:spPr>
          <a:xfrm>
            <a:off x="1455301" y="5710476"/>
            <a:ext cx="5633918" cy="5926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Advanced scheduling scenarios (e.g., overlapping or long-term bookings) are handled at a basic level</a:t>
            </a:r>
            <a:endParaRPr lang="en-US" sz="1450" dirty="0"/>
          </a:p>
        </p:txBody>
      </p:sp>
      <p:sp>
        <p:nvSpPr>
          <p:cNvPr id="13" name="Text 11"/>
          <p:cNvSpPr/>
          <p:nvPr/>
        </p:nvSpPr>
        <p:spPr>
          <a:xfrm>
            <a:off x="1455301" y="6469856"/>
            <a:ext cx="5633918" cy="296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endParaRPr lang="en-US" sz="1450" dirty="0"/>
          </a:p>
        </p:txBody>
      </p:sp>
      <p:pic>
        <p:nvPicPr>
          <p:cNvPr id="1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48801" y="1881188"/>
            <a:ext cx="5633918" cy="563391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2026-01-24T05:48:12Z</dcterms:created>
  <dcterms:modified xsi:type="dcterms:W3CDTF">2026-01-24T05:48:12Z</dcterms:modified>
</cp:coreProperties>
</file>